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1" r:id="rId6"/>
    <p:sldId id="263" r:id="rId7"/>
    <p:sldId id="25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ADA"/>
    <a:srgbClr val="3970E2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1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C42903-9058-427F-B817-ECA93E1F98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A0B7B0-85C2-474F-8E0D-6C912882A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39C3-B3A4-408D-8E68-E14C5FFD30A6}" type="datetimeFigureOut">
              <a:rPr lang="en-ZA" smtClean="0"/>
              <a:pPr/>
              <a:t>2021/04/12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D203C8-F364-4F23-9A34-364ACC4741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BCDC5-321D-4A44-8861-1A2E2FB9F0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2DE1D-38D5-4FEB-83A0-98F16551F26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87836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F4E1D-30CB-41C6-80FA-F88567A681BA}" type="datetimeFigureOut">
              <a:rPr lang="en-ZA" smtClean="0"/>
              <a:pPr/>
              <a:t>2021/04/12</a:t>
            </a:fld>
            <a:endParaRPr lang="en-ZA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7A39-D68C-4E95-A1A3-E4D7E2AEDC6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81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B8CF7B-3A78-4B6E-AD60-7A0ACF649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59523"/>
            <a:ext cx="9144000" cy="205044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  <a:endParaRPr lang="en-ZA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B0F41D-A229-477D-9FDC-AE066C68E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0352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en-ZA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7D0F514-B637-4887-9128-6D5EC47BC8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" t="34750" r="10756" b="30575"/>
          <a:stretch/>
        </p:blipFill>
        <p:spPr>
          <a:xfrm>
            <a:off x="126609" y="124830"/>
            <a:ext cx="11685564" cy="92697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FA04B25-F20A-4C9B-829E-7E496A3F8E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" t="1399" r="8006" b="6892"/>
          <a:stretch/>
        </p:blipFill>
        <p:spPr>
          <a:xfrm>
            <a:off x="468923" y="4705567"/>
            <a:ext cx="11254154" cy="21524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6F2406-B70B-4E22-93A7-B125D7840E8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71"/>
          <a:stretch>
            <a:fillRect/>
          </a:stretch>
        </p:blipFill>
        <p:spPr bwMode="auto">
          <a:xfrm>
            <a:off x="8449020" y="127025"/>
            <a:ext cx="1526811" cy="7807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652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BA870-5F0B-41F4-9B0A-CD12DEFF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AD2C9C-FC63-4F94-8E20-CEC910CAE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2B76E8-E451-4643-9D21-971E5D0D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35842-B751-4AB0-ACF8-9C4C812F05C1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2F0497-012B-457D-A2C9-E0E25F47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3C94B1-15DF-4C38-8CF4-D7E739A0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118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54AE18-C751-42E0-969E-CC727D671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CDD161-B01D-41F9-8FFF-4DCBEA535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AF261-680A-4638-8B4A-032DA5827B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DE30F5-3117-48D7-B32A-67089F171923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FDEFCC-B47C-449A-979E-4E2C40E0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516880-8BBD-4B81-B014-96CD24790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81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BD265-F01C-4BE5-88FA-DA971A39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5FD709-2737-45E2-A4C5-BF4071B1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63973-5171-4B04-8FE7-7534973B8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31310B-B0B3-426B-9015-273D699254FC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AB0B29-1018-4FCE-9174-8C7CC5B7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/>
              <a:t>Skills Initiative for Africa</a:t>
            </a:r>
            <a:endParaRPr lang="en-ZA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FBFAA9-5E32-45BE-96C1-C4AE6982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algn="r"/>
            <a:fld id="{A3B14828-3342-4A5D-B6F0-7E80896C1281}" type="slidenum">
              <a:rPr lang="en-ZA" smtClean="0"/>
              <a:pPr algn="r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157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6544F-EC0B-4E63-9B6B-01C505FE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291A0B-7C78-49C2-A4BE-E94C6B42C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8FD53F-3BE7-4CEA-A6CA-8E217B38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3933BD-B5E3-4F87-A12B-C166D33828D3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75AE02-0FED-4026-B40B-CB1ABEF7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752F0E-D7B2-4BAE-B67D-863FCC6D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2404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BD4EE-E755-4005-91BE-ECBC2EEB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FE10B1-4C71-4DAC-9B65-1E70B96BF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24EA0A-46D5-4C6E-A16B-2A699CBDE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BD1EC1-18DB-4E50-882F-6A3E45E05F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52BD44-706E-4C6B-86AA-6998F47AE5CF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C25B58-28C8-4DA3-87A2-20D228CCF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38C54A-DD7F-459E-B2C4-6C9F3BE9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996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4886D-5EB9-456A-9B0C-4A4391DE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1E769C-3C15-45A4-9CE2-3945287A9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B54FB1-213C-4331-A401-1645C31AA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E61934D-E98E-45DB-ABB0-711F6D5E8C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A5B218D-7E23-4EFB-A934-22E60942E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03C41BD-29E7-46A6-81EC-E0B1A4C3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9EC8DA-C00E-48BA-81E0-B5F4B886E4B1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96BD221-18C5-49E8-B2AA-BB5F3D1E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CC49E85-9FAF-452F-ADB1-699627DA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755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88C00F-B99F-45F7-8400-0462A589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7BBDC7-18FA-47E2-9DC7-F0E2CB3C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3F961A-0626-461B-9615-4B17C7F2AF31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371FF3-D66E-4108-BE75-EE9FBBD2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2AFEF9-14A9-44F0-9405-12E6E225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443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14C956A-44DC-47EA-BA32-68636A41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1A686B-003E-4B67-9594-7721FA418C1D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6E2DC0-8A65-4682-875C-D750724E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BE8337-7205-44E5-B261-CD8AD8E94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655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A4CC4-26D4-49C4-9D32-1E81C8E23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0B7992-6405-4BCB-84B8-DCA26C5DF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ZA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360533-BF24-47C0-ADCF-B99A3C22E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6A19C4-EE2F-4FE2-B620-85AA71892E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633F0D-50CA-4741-B2DC-93CE7E04E773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6B1921-E2D9-49F2-B5AF-9371619D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1A246A-195B-488F-8B17-FA427971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948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FE3FC-A5A3-4B41-927A-C68BC4E7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ZA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BFCCA0-46FB-4FCB-8652-C947CBE3C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C780BD-1886-4682-8BDA-9625B3C07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8F5780-8F43-4F05-9D6C-EDBF0D0275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7769D5-2380-4531-BB5D-FFBD3C9DDFE7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100836-C310-4E7E-A190-0EA6E69E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ZA"/>
              <a:t>Skills Initiative for Africa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B117B0-E928-49F8-979C-BC19B273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B14828-3342-4A5D-B6F0-7E80896C128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90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E1461C0-CBAF-4A1C-B78D-BC6F4C30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741"/>
            <a:ext cx="10515600" cy="1156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ZA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28EC02-6B35-4EDF-859A-664D719AB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92188"/>
            <a:ext cx="10515600" cy="2680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ZA" dirty="0"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19D19D5D-4042-4838-A6AB-BC27291A8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C74B1B-862D-4044-9B41-45866215BB97}" type="datetime1">
              <a:rPr lang="en-ZA" smtClean="0"/>
              <a:pPr/>
              <a:t>2021/04/12</a:t>
            </a:fld>
            <a:endParaRPr lang="en-ZA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2233824D-21AD-42D9-8818-5682C76B2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3C2BE204-5F44-44B0-8119-5EF4CE5A3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B563D88-3C2B-4309-AC3F-82BD5AB63264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23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MDhmODZiNzAtNmFlNi00NWY2LThiZmUtNTI4OTM2NWYzMDUw%40thread.v2/0?context=%7b%22Tid%22%3a%225bbab28c-def3-4604-8822-5e707da8dba8%22%2c%22Oid%22%3a%22930dab8e-f00b-4008-8f1a-67ddebba7d6b%22%7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3EAB0-C63F-45EE-ACAA-9E919B24C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9294"/>
            <a:ext cx="9144000" cy="1796439"/>
          </a:xfrm>
        </p:spPr>
        <p:txBody>
          <a:bodyPr>
            <a:normAutofit/>
          </a:bodyPr>
          <a:lstStyle/>
          <a:p>
            <a:r>
              <a:rPr lang="en-ZA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Digital Content for Youth </a:t>
            </a:r>
            <a:br>
              <a:rPr lang="en-ZA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ZA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Employability Skills Training in Africa, </a:t>
            </a:r>
            <a:br>
              <a:rPr lang="en-ZA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ZA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Community of Practice</a:t>
            </a:r>
            <a:endParaRPr lang="en-ZA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FDA32A-8FA2-40BE-9C53-9FCE2E1E2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7900" y="2615733"/>
            <a:ext cx="6908800" cy="2503114"/>
          </a:xfrm>
        </p:spPr>
        <p:txBody>
          <a:bodyPr>
            <a:normAutofit fontScale="25000" lnSpcReduction="20000"/>
          </a:bodyPr>
          <a:lstStyle/>
          <a:p>
            <a:r>
              <a:rPr lang="en-ZA" sz="7200" b="1" dirty="0">
                <a:solidFill>
                  <a:schemeClr val="accent2">
                    <a:lumMod val="75000"/>
                  </a:schemeClr>
                </a:solidFill>
              </a:rPr>
              <a:t>COP MEETING AGENDA</a:t>
            </a:r>
            <a:br>
              <a:rPr lang="en-ZA" sz="7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ZA" sz="7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ZA" sz="7200" b="1" dirty="0">
                <a:solidFill>
                  <a:schemeClr val="accent2">
                    <a:lumMod val="75000"/>
                  </a:schemeClr>
                </a:solidFill>
              </a:rPr>
              <a:t>TUESDAY APR 13, 2021</a:t>
            </a:r>
          </a:p>
          <a:p>
            <a:r>
              <a:rPr lang="en-ZA" sz="7200" dirty="0">
                <a:solidFill>
                  <a:schemeClr val="accent2">
                    <a:lumMod val="75000"/>
                  </a:schemeClr>
                </a:solidFill>
              </a:rPr>
              <a:t>13h00-15h00 East Africa Time (Nairobi)</a:t>
            </a:r>
            <a:endParaRPr lang="en-US" sz="7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ZA" sz="7200" dirty="0">
                <a:solidFill>
                  <a:schemeClr val="accent2">
                    <a:lumMod val="75000"/>
                  </a:schemeClr>
                </a:solidFill>
              </a:rPr>
              <a:t>12h00-14h00 Southern Africa Time (Johannesburg)</a:t>
            </a:r>
            <a:endParaRPr lang="en-US" sz="7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ZA" sz="7200" dirty="0">
                <a:solidFill>
                  <a:schemeClr val="accent2">
                    <a:lumMod val="75000"/>
                  </a:schemeClr>
                </a:solidFill>
              </a:rPr>
              <a:t>09h00-11h00 West Africa Time (Accra)</a:t>
            </a:r>
            <a:endParaRPr lang="en-US" sz="7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ZA" sz="7200" dirty="0">
                <a:solidFill>
                  <a:schemeClr val="accent2">
                    <a:lumMod val="75000"/>
                  </a:schemeClr>
                </a:solidFill>
              </a:rPr>
              <a:t>Join on your computer or mobile </a:t>
            </a:r>
            <a:r>
              <a:rPr lang="en-ZA" sz="7200" dirty="0" err="1">
                <a:solidFill>
                  <a:schemeClr val="accent2">
                    <a:lumMod val="75000"/>
                  </a:schemeClr>
                </a:solidFill>
              </a:rPr>
              <a:t>app:</a:t>
            </a:r>
            <a:r>
              <a:rPr lang="en-ZA" sz="7200" dirty="0" err="1">
                <a:solidFill>
                  <a:schemeClr val="accent2">
                    <a:lumMod val="75000"/>
                  </a:schemeClr>
                </a:solidFill>
                <a:hlinkClick r:id="rId2"/>
              </a:rPr>
              <a:t>Click</a:t>
            </a:r>
            <a:r>
              <a:rPr lang="en-ZA" sz="72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 here to join the meeting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703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5E6BD9CE-7AED-49E9-9E47-5E7C53C0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5" y="136525"/>
            <a:ext cx="10515600" cy="344392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4F857C2-FA8E-483C-94BB-E43BACEC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75518"/>
            <a:ext cx="2743200" cy="365125"/>
          </a:xfrm>
        </p:spPr>
        <p:txBody>
          <a:bodyPr/>
          <a:lstStyle/>
          <a:p>
            <a:fld id="{1F1A686B-003E-4B67-9594-7721FA418C1D}" type="datetime1">
              <a:rPr lang="en-ZA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2021/04/12</a:t>
            </a:fld>
            <a:endParaRPr lang="en-ZA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4A8166-F8F6-4D63-A2D7-098A284D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250"/>
            <a:ext cx="4114800" cy="365125"/>
          </a:xfrm>
        </p:spPr>
        <p:txBody>
          <a:bodyPr/>
          <a:lstStyle/>
          <a:p>
            <a:pPr algn="ctr"/>
            <a:r>
              <a:rPr lang="en-ZA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Skills Initiative for Africa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BA4E15-78DE-421B-88F9-A3466DF3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7756"/>
            <a:ext cx="2743200" cy="365125"/>
          </a:xfrm>
        </p:spPr>
        <p:txBody>
          <a:bodyPr/>
          <a:lstStyle/>
          <a:p>
            <a:fld id="{A3B14828-3342-4A5D-B6F0-7E80896C1281}" type="slidenum">
              <a:rPr lang="en-ZA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2</a:t>
            </a:fld>
            <a:endParaRPr lang="en-ZA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3CC799B-0ACC-4FCE-9884-04D86BC4D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943"/>
              </p:ext>
            </p:extLst>
          </p:nvPr>
        </p:nvGraphicFramePr>
        <p:xfrm>
          <a:off x="342473" y="727163"/>
          <a:ext cx="11645714" cy="473511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622612">
                  <a:extLst>
                    <a:ext uri="{9D8B030D-6E8A-4147-A177-3AD203B41FA5}">
                      <a16:colId xmlns:a16="http://schemas.microsoft.com/office/drawing/2014/main" val="1612463874"/>
                    </a:ext>
                  </a:extLst>
                </a:gridCol>
                <a:gridCol w="5360894">
                  <a:extLst>
                    <a:ext uri="{9D8B030D-6E8A-4147-A177-3AD203B41FA5}">
                      <a16:colId xmlns:a16="http://schemas.microsoft.com/office/drawing/2014/main" val="1308269553"/>
                    </a:ext>
                  </a:extLst>
                </a:gridCol>
                <a:gridCol w="4662208">
                  <a:extLst>
                    <a:ext uri="{9D8B030D-6E8A-4147-A177-3AD203B41FA5}">
                      <a16:colId xmlns:a16="http://schemas.microsoft.com/office/drawing/2014/main" val="3163950895"/>
                    </a:ext>
                  </a:extLst>
                </a:gridCol>
              </a:tblGrid>
              <a:tr h="304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Time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Agenda Item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Speakers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290655"/>
                  </a:ext>
                </a:extLst>
              </a:tr>
              <a:tr h="7944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09h05 - 09h10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Opening Remarks by Chair </a:t>
                      </a:r>
                      <a:endParaRPr lang="en-GB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Madame Jahou Faal, Secretary-General, CAPA-  ATUPA, COP Programme Manager</a:t>
                      </a:r>
                      <a:endParaRPr lang="en-GB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478800"/>
                  </a:ext>
                </a:extLst>
              </a:tr>
              <a:tr h="501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09h10 - 09h15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Minutes &amp; Actions from 30 Mar 2021 Meeting </a:t>
                      </a:r>
                      <a:endParaRPr lang="en-GB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Shafika Isaacs, COP Facilitator </a:t>
                      </a:r>
                      <a:endParaRPr lang="en-GB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02380"/>
                  </a:ext>
                </a:extLst>
              </a:tr>
              <a:tr h="6910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09h15 – 09h30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94" marR="53094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Report from the Co-ordinating Team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Johannes Kioko, COP Co-ordinator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45403"/>
                  </a:ext>
                </a:extLst>
              </a:tr>
              <a:tr h="658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09h30 – 09h45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Development Task Team Update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Okinda, Development TT Lead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243801327"/>
                  </a:ext>
                </a:extLst>
              </a:tr>
              <a:tr h="5950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09h45-10h00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M&amp;E Task Team Update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Rachel Mindra, M&amp; TT Lead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0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10h00-10h05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Practising Self-Care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Shafika Isaacs, COP Facilitator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50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10h05-10h10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Actions and Closing Remarks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Madame Jahou Faal, Secretary-General, CAPA-ATUPA, COP Project Manager</a:t>
                      </a:r>
                      <a:endParaRPr lang="en-US" sz="1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08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66977"/>
            <a:ext cx="9601196" cy="1303867"/>
          </a:xfrm>
        </p:spPr>
        <p:txBody>
          <a:bodyPr>
            <a:noAutofit/>
          </a:bodyPr>
          <a:lstStyle/>
          <a:p>
            <a:r>
              <a:rPr lang="en-ZA" sz="3200" b="1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Digital Content for Youth Employability Skills Training in Africa, Community of Practice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8" y="1655410"/>
            <a:ext cx="10084157" cy="435902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Communication From the Coordinating Team Meeting of 9</a:t>
            </a:r>
            <a:r>
              <a:rPr lang="en-US" sz="2600" b="1" u="sng" baseline="30000" dirty="0">
                <a:solidFill>
                  <a:srgbClr val="FF0000"/>
                </a:solidFill>
                <a:latin typeface="Garamond" pitchFamily="18" charset="0"/>
              </a:rPr>
              <a:t>th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 April, 2021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Focus going forward shall be more on </a:t>
            </a:r>
            <a:r>
              <a:rPr lang="en-US" sz="2600" u="sng" dirty="0">
                <a:solidFill>
                  <a:schemeClr val="tx1"/>
                </a:solidFill>
                <a:latin typeface="Garamond" pitchFamily="18" charset="0"/>
              </a:rPr>
              <a:t>working</a:t>
            </a: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, as opposed to </a:t>
            </a:r>
            <a:r>
              <a:rPr lang="en-US" sz="2600" u="sng" dirty="0">
                <a:solidFill>
                  <a:schemeClr val="tx1"/>
                </a:solidFill>
                <a:latin typeface="Garamond" pitchFamily="18" charset="0"/>
              </a:rPr>
              <a:t>meetings</a:t>
            </a: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. The fortnightly COP meetings are thus replaced by the </a:t>
            </a:r>
            <a:r>
              <a:rPr lang="en-US" sz="2600" dirty="0" err="1">
                <a:solidFill>
                  <a:schemeClr val="tx1"/>
                </a:solidFill>
                <a:latin typeface="Garamond" pitchFamily="18" charset="0"/>
              </a:rPr>
              <a:t>Dev’t</a:t>
            </a: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 &amp; Imp. TT Meetings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It is resolved that 4 or more OERs shall be sourced for each of the 4 areas, making it 16 sourced OERs in total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It was resolved that: Johannes K joins the sub-task group on Communication Skills; Stephen O joins the sub-task group on Entrepreneurship; while Laura E, and </a:t>
            </a:r>
            <a:r>
              <a:rPr lang="en-US" sz="2600" dirty="0" err="1">
                <a:solidFill>
                  <a:schemeClr val="tx1"/>
                </a:solidFill>
                <a:latin typeface="Garamond" pitchFamily="18" charset="0"/>
              </a:rPr>
              <a:t>Tiego</a:t>
            </a: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 L join the sub-task group on ICT skills</a:t>
            </a:r>
          </a:p>
          <a:p>
            <a:pPr marL="457200" indent="-457200"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Garamond" pitchFamily="18" charset="0"/>
              </a:rPr>
              <a:t>Shafika shall continue the overarching support of all sub-task groups, as she also embarks on writing up the story of the COP that will complement and supplement the M&amp;E report. </a:t>
            </a:r>
          </a:p>
          <a:p>
            <a:pPr marL="457200" indent="-457200"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63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CF9D19-1A21-4884-A53C-FAD83839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ZA" dirty="0"/>
              <a:t>Skills Initiative for Africa</a:t>
            </a:r>
          </a:p>
        </p:txBody>
      </p:sp>
      <p:sp>
        <p:nvSpPr>
          <p:cNvPr id="21" name="Titel 23">
            <a:extLst>
              <a:ext uri="{FF2B5EF4-FFF2-40B4-BE49-F238E27FC236}">
                <a16:creationId xmlns:a16="http://schemas.microsoft.com/office/drawing/2014/main" id="{03D19BFB-8035-459F-9181-103AD3A20285}"/>
              </a:ext>
            </a:extLst>
          </p:cNvPr>
          <p:cNvSpPr txBox="1">
            <a:spLocks/>
          </p:cNvSpPr>
          <p:nvPr/>
        </p:nvSpPr>
        <p:spPr bwMode="gray">
          <a:xfrm>
            <a:off x="2459867" y="1335069"/>
            <a:ext cx="3157465" cy="33598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Asante</a:t>
            </a:r>
          </a:p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Thank you</a:t>
            </a:r>
          </a:p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Merci</a:t>
            </a:r>
          </a:p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Obrigado</a:t>
            </a:r>
          </a:p>
          <a:p>
            <a:pPr algn="ctr"/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Choukran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Danke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2" name="Grafik 9">
            <a:extLst>
              <a:ext uri="{FF2B5EF4-FFF2-40B4-BE49-F238E27FC236}">
                <a16:creationId xmlns:a16="http://schemas.microsoft.com/office/drawing/2014/main" id="{FEE497C1-EDE0-4583-98AF-1A11296891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" t="34750" r="10756" b="30575"/>
          <a:stretch/>
        </p:blipFill>
        <p:spPr>
          <a:xfrm>
            <a:off x="126609" y="124830"/>
            <a:ext cx="11685564" cy="926979"/>
          </a:xfrm>
          <a:prstGeom prst="rect">
            <a:avLst/>
          </a:prstGeom>
        </p:spPr>
      </p:pic>
      <p:pic>
        <p:nvPicPr>
          <p:cNvPr id="38" name="Grafik 6">
            <a:extLst>
              <a:ext uri="{FF2B5EF4-FFF2-40B4-BE49-F238E27FC236}">
                <a16:creationId xmlns:a16="http://schemas.microsoft.com/office/drawing/2014/main" id="{22412F2C-E393-45B4-A638-3767F966889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" t="1399" r="8006" b="6892"/>
          <a:stretch/>
        </p:blipFill>
        <p:spPr>
          <a:xfrm>
            <a:off x="1181519" y="4978144"/>
            <a:ext cx="9828963" cy="18798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003AAC-18DF-43A3-8996-E88F8812B5E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71"/>
          <a:stretch>
            <a:fillRect/>
          </a:stretch>
        </p:blipFill>
        <p:spPr bwMode="auto">
          <a:xfrm>
            <a:off x="8449020" y="127025"/>
            <a:ext cx="1526811" cy="78073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el 23">
            <a:extLst>
              <a:ext uri="{FF2B5EF4-FFF2-40B4-BE49-F238E27FC236}">
                <a16:creationId xmlns:a16="http://schemas.microsoft.com/office/drawing/2014/main" id="{BE4E27FA-37FC-4A75-9C0C-B49DFBD79D1A}"/>
              </a:ext>
            </a:extLst>
          </p:cNvPr>
          <p:cNvSpPr txBox="1">
            <a:spLocks/>
          </p:cNvSpPr>
          <p:nvPr/>
        </p:nvSpPr>
        <p:spPr bwMode="gray">
          <a:xfrm>
            <a:off x="5889812" y="1335069"/>
            <a:ext cx="3842321" cy="33598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Siyabonga</a:t>
            </a:r>
          </a:p>
          <a:p>
            <a:pPr algn="ctr"/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Inkomu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Akpe</a:t>
            </a:r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na</a:t>
            </a:r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wo</a:t>
            </a:r>
          </a:p>
          <a:p>
            <a:pPr algn="ctr"/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 dupe</a:t>
            </a:r>
          </a:p>
          <a:p>
            <a:pPr algn="ctr"/>
            <a:r>
              <a:rPr lang="en-GB" sz="4000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Natotela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en-GB" sz="4000" i="0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Mwebale</a:t>
            </a:r>
            <a:r>
              <a:rPr lang="en-GB" sz="4000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i="0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nnyo</a:t>
            </a:r>
            <a:endParaRPr lang="en-GB" sz="4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470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B371517CA51A4591FD761B9ADB223C" ma:contentTypeVersion="11" ma:contentTypeDescription="Ein neues Dokument erstellen." ma:contentTypeScope="" ma:versionID="be6e4cb9b8660e46c093368949105598">
  <xsd:schema xmlns:xsd="http://www.w3.org/2001/XMLSchema" xmlns:xs="http://www.w3.org/2001/XMLSchema" xmlns:p="http://schemas.microsoft.com/office/2006/metadata/properties" xmlns:ns2="18d388d1-21b6-4723-90bf-9d2d04a13d0a" xmlns:ns3="799dd36a-efdc-49ab-bd5b-ecf48f8d8ab7" targetNamespace="http://schemas.microsoft.com/office/2006/metadata/properties" ma:root="true" ma:fieldsID="4cb30aa808efb12cb93369a06de31de4" ns2:_="" ns3:_="">
    <xsd:import namespace="18d388d1-21b6-4723-90bf-9d2d04a13d0a"/>
    <xsd:import namespace="799dd36a-efdc-49ab-bd5b-ecf48f8d8a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388d1-21b6-4723-90bf-9d2d04a13d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dd36a-efdc-49ab-bd5b-ecf48f8d8a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29CDAA-8D0C-42D8-9307-E6ED67B8FB1D}">
  <ds:schemaRefs>
    <ds:schemaRef ds:uri="http://schemas.microsoft.com/office/2006/documentManagement/types"/>
    <ds:schemaRef ds:uri="http://purl.org/dc/elements/1.1/"/>
    <ds:schemaRef ds:uri="799dd36a-efdc-49ab-bd5b-ecf48f8d8ab7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8d388d1-21b6-4723-90bf-9d2d04a13d0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B41EBB-24E5-402B-BAD9-A316EF6D93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d388d1-21b6-4723-90bf-9d2d04a13d0a"/>
    <ds:schemaRef ds:uri="799dd36a-efdc-49ab-bd5b-ecf48f8d8a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E37529-316A-4DD9-97F4-FEB793F9A4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</TotalTime>
  <Words>350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Apple Symbols</vt:lpstr>
      <vt:lpstr>arial</vt:lpstr>
      <vt:lpstr>arial</vt:lpstr>
      <vt:lpstr>Calibri</vt:lpstr>
      <vt:lpstr>Calibri Light</vt:lpstr>
      <vt:lpstr>Garamond</vt:lpstr>
      <vt:lpstr>Office</vt:lpstr>
      <vt:lpstr>Digital Content for Youth  Employability Skills Training in Africa,  Community of Practice</vt:lpstr>
      <vt:lpstr>AGENDA</vt:lpstr>
      <vt:lpstr>Digital Content for Youth Employability Skills Training in Africa, Community of Practice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Erfen</dc:creator>
  <cp:lastModifiedBy>Zipho Tshapela</cp:lastModifiedBy>
  <cp:revision>85</cp:revision>
  <dcterms:created xsi:type="dcterms:W3CDTF">2019-11-01T12:36:07Z</dcterms:created>
  <dcterms:modified xsi:type="dcterms:W3CDTF">2021-04-12T10:49:50Z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0x01010044B371517CA51A4591FD761B9ADB223C</vt:lpwstr>
  </property>
</Properties>
</file>